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sldIdLst>
    <p:sldId id="366" r:id="rId2"/>
    <p:sldId id="397" r:id="rId3"/>
    <p:sldId id="398" r:id="rId4"/>
    <p:sldId id="399" r:id="rId5"/>
    <p:sldId id="400" r:id="rId6"/>
    <p:sldId id="395" r:id="rId7"/>
    <p:sldId id="448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6A517-925A-4DBC-AFFB-74D1EFFC3F8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1E35BC5D-FF56-4016-83EE-4CA45DBF6C0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ORTOPEDİ</a:t>
          </a:r>
        </a:p>
      </dgm:t>
    </dgm:pt>
    <dgm:pt modelId="{5B8FDE9C-B22F-4610-9302-72EB96321917}" type="parTrans" cxnId="{025EC73E-B103-455A-B41D-0639BECC221A}">
      <dgm:prSet/>
      <dgm:spPr/>
      <dgm:t>
        <a:bodyPr/>
        <a:lstStyle/>
        <a:p>
          <a:endParaRPr lang="tr-TR"/>
        </a:p>
      </dgm:t>
    </dgm:pt>
    <dgm:pt modelId="{41BD66D0-F612-45B4-827B-074A106DC7D4}" type="sibTrans" cxnId="{025EC73E-B103-455A-B41D-0639BECC221A}">
      <dgm:prSet/>
      <dgm:spPr/>
      <dgm:t>
        <a:bodyPr/>
        <a:lstStyle/>
        <a:p>
          <a:endParaRPr lang="tr-TR"/>
        </a:p>
      </dgm:t>
    </dgm:pt>
    <dgm:pt modelId="{0070F232-CE38-408D-8AAF-0C19B47C3E2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ELEKTRONİK</a:t>
          </a:r>
        </a:p>
      </dgm:t>
    </dgm:pt>
    <dgm:pt modelId="{703C6DFE-259E-4532-85D7-A6862B5D36F6}" type="parTrans" cxnId="{F7F22BD8-9EEF-404F-9D5B-25E7A49BFC6C}">
      <dgm:prSet/>
      <dgm:spPr/>
      <dgm:t>
        <a:bodyPr/>
        <a:lstStyle/>
        <a:p>
          <a:endParaRPr lang="tr-TR"/>
        </a:p>
      </dgm:t>
    </dgm:pt>
    <dgm:pt modelId="{662664B7-96C0-4661-B1F4-8A99F138891A}" type="sibTrans" cxnId="{F7F22BD8-9EEF-404F-9D5B-25E7A49BFC6C}">
      <dgm:prSet/>
      <dgm:spPr/>
      <dgm:t>
        <a:bodyPr/>
        <a:lstStyle/>
        <a:p>
          <a:endParaRPr lang="tr-TR"/>
        </a:p>
      </dgm:t>
    </dgm:pt>
    <dgm:pt modelId="{3CC7E298-5629-458E-B3D6-0C3BB9A2EAE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BİYOMATERYAL</a:t>
          </a:r>
        </a:p>
      </dgm:t>
    </dgm:pt>
    <dgm:pt modelId="{B497B8AD-5466-42EC-BDA1-B7D80D0303C9}" type="parTrans" cxnId="{413DD5B8-C477-4A1A-B1A9-6D2309C958C6}">
      <dgm:prSet/>
      <dgm:spPr/>
      <dgm:t>
        <a:bodyPr/>
        <a:lstStyle/>
        <a:p>
          <a:endParaRPr lang="tr-TR"/>
        </a:p>
      </dgm:t>
    </dgm:pt>
    <dgm:pt modelId="{245E73FF-618A-4CB2-B854-F489BF489342}" type="sibTrans" cxnId="{413DD5B8-C477-4A1A-B1A9-6D2309C958C6}">
      <dgm:prSet/>
      <dgm:spPr/>
      <dgm:t>
        <a:bodyPr/>
        <a:lstStyle/>
        <a:p>
          <a:endParaRPr lang="tr-TR"/>
        </a:p>
      </dgm:t>
    </dgm:pt>
    <dgm:pt modelId="{C813B503-E5A3-4DCE-91CB-615648F6878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MEKANİK</a:t>
          </a:r>
        </a:p>
      </dgm:t>
    </dgm:pt>
    <dgm:pt modelId="{BE0716D5-3EDB-436F-BA03-4C006093EB50}" type="parTrans" cxnId="{19D8A784-83E6-4754-9FDA-D8F59BFBA9C2}">
      <dgm:prSet/>
      <dgm:spPr/>
      <dgm:t>
        <a:bodyPr/>
        <a:lstStyle/>
        <a:p>
          <a:endParaRPr lang="tr-TR"/>
        </a:p>
      </dgm:t>
    </dgm:pt>
    <dgm:pt modelId="{936B58A0-F3CF-44DC-93CE-D567A5DA3082}" type="sibTrans" cxnId="{19D8A784-83E6-4754-9FDA-D8F59BFBA9C2}">
      <dgm:prSet/>
      <dgm:spPr/>
      <dgm:t>
        <a:bodyPr/>
        <a:lstStyle/>
        <a:p>
          <a:endParaRPr lang="tr-TR"/>
        </a:p>
      </dgm:t>
    </dgm:pt>
    <dgm:pt modelId="{74AB7F90-D31F-4BA9-A047-2EB81FB4DD7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BİYOLOJİ</a:t>
          </a:r>
        </a:p>
      </dgm:t>
    </dgm:pt>
    <dgm:pt modelId="{D48B9FD2-3827-4DBD-9A09-63AEC601C62F}" type="parTrans" cxnId="{EF0FC8BF-BD91-439E-9F51-A0CC7963BC49}">
      <dgm:prSet/>
      <dgm:spPr/>
      <dgm:t>
        <a:bodyPr/>
        <a:lstStyle/>
        <a:p>
          <a:endParaRPr lang="tr-TR"/>
        </a:p>
      </dgm:t>
    </dgm:pt>
    <dgm:pt modelId="{DD2FD5E9-3B32-4DB4-8AD4-7652299ABC82}" type="sibTrans" cxnId="{EF0FC8BF-BD91-439E-9F51-A0CC7963BC49}">
      <dgm:prSet/>
      <dgm:spPr/>
      <dgm:t>
        <a:bodyPr/>
        <a:lstStyle/>
        <a:p>
          <a:endParaRPr lang="tr-TR"/>
        </a:p>
      </dgm:t>
    </dgm:pt>
    <dgm:pt modelId="{802DF2A3-5E6C-4137-97BF-4834E3B520CB}" type="pres">
      <dgm:prSet presAssocID="{61A6A517-925A-4DBC-AFFB-74D1EFFC3F8D}" presName="compositeShape" presStyleCnt="0">
        <dgm:presLayoutVars>
          <dgm:chMax val="7"/>
          <dgm:dir/>
          <dgm:resizeHandles val="exact"/>
        </dgm:presLayoutVars>
      </dgm:prSet>
      <dgm:spPr/>
    </dgm:pt>
    <dgm:pt modelId="{584FB05E-3B1B-41BF-B3F7-59814DC5286E}" type="pres">
      <dgm:prSet presAssocID="{1E35BC5D-FF56-4016-83EE-4CA45DBF6C0C}" presName="circ1" presStyleLbl="vennNode1" presStyleIdx="0" presStyleCnt="5"/>
      <dgm:spPr/>
    </dgm:pt>
    <dgm:pt modelId="{E513E4AD-BFCE-49BC-80D8-74BC609C4A9E}" type="pres">
      <dgm:prSet presAssocID="{1E35BC5D-FF56-4016-83EE-4CA45DBF6C0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16D44D0-3D37-49E0-95C0-ED409AB5E051}" type="pres">
      <dgm:prSet presAssocID="{0070F232-CE38-408D-8AAF-0C19B47C3E2C}" presName="circ2" presStyleLbl="vennNode1" presStyleIdx="1" presStyleCnt="5"/>
      <dgm:spPr/>
    </dgm:pt>
    <dgm:pt modelId="{D44C9F94-4633-4BAE-B956-89E48CD29503}" type="pres">
      <dgm:prSet presAssocID="{0070F232-CE38-408D-8AAF-0C19B47C3E2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362B8EB-EDE1-4C2D-A9A2-BB2BAC269065}" type="pres">
      <dgm:prSet presAssocID="{3CC7E298-5629-458E-B3D6-0C3BB9A2EAE9}" presName="circ3" presStyleLbl="vennNode1" presStyleIdx="2" presStyleCnt="5"/>
      <dgm:spPr/>
    </dgm:pt>
    <dgm:pt modelId="{996C55C3-53C5-4635-9DCF-BFCE839C9BFD}" type="pres">
      <dgm:prSet presAssocID="{3CC7E298-5629-458E-B3D6-0C3BB9A2EAE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BDAC2D8-23B9-44F6-964D-B44935C71299}" type="pres">
      <dgm:prSet presAssocID="{C813B503-E5A3-4DCE-91CB-615648F68788}" presName="circ4" presStyleLbl="vennNode1" presStyleIdx="3" presStyleCnt="5"/>
      <dgm:spPr/>
    </dgm:pt>
    <dgm:pt modelId="{712E0E2A-2514-4A1B-8197-7FF6C5E795F5}" type="pres">
      <dgm:prSet presAssocID="{C813B503-E5A3-4DCE-91CB-615648F6878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D4AB90F-63DC-4327-9C84-DBC843A19EDC}" type="pres">
      <dgm:prSet presAssocID="{74AB7F90-D31F-4BA9-A047-2EB81FB4DD70}" presName="circ5" presStyleLbl="vennNode1" presStyleIdx="4" presStyleCnt="5"/>
      <dgm:spPr/>
    </dgm:pt>
    <dgm:pt modelId="{27200AEF-5A1C-49F2-B947-62FEB9FFFF28}" type="pres">
      <dgm:prSet presAssocID="{74AB7F90-D31F-4BA9-A047-2EB81FB4DD7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EEB3614-2227-4AB2-A328-1D87BF1562B5}" type="presOf" srcId="{0070F232-CE38-408D-8AAF-0C19B47C3E2C}" destId="{D44C9F94-4633-4BAE-B956-89E48CD29503}" srcOrd="0" destOrd="0" presId="urn:microsoft.com/office/officeart/2005/8/layout/venn1"/>
    <dgm:cxn modelId="{2AF8133A-AB6C-459A-97FF-0A7F39E6AA3C}" type="presOf" srcId="{3CC7E298-5629-458E-B3D6-0C3BB9A2EAE9}" destId="{996C55C3-53C5-4635-9DCF-BFCE839C9BFD}" srcOrd="0" destOrd="0" presId="urn:microsoft.com/office/officeart/2005/8/layout/venn1"/>
    <dgm:cxn modelId="{025EC73E-B103-455A-B41D-0639BECC221A}" srcId="{61A6A517-925A-4DBC-AFFB-74D1EFFC3F8D}" destId="{1E35BC5D-FF56-4016-83EE-4CA45DBF6C0C}" srcOrd="0" destOrd="0" parTransId="{5B8FDE9C-B22F-4610-9302-72EB96321917}" sibTransId="{41BD66D0-F612-45B4-827B-074A106DC7D4}"/>
    <dgm:cxn modelId="{8491425C-BB18-4134-93F2-650EA6259832}" type="presOf" srcId="{C813B503-E5A3-4DCE-91CB-615648F68788}" destId="{712E0E2A-2514-4A1B-8197-7FF6C5E795F5}" srcOrd="0" destOrd="0" presId="urn:microsoft.com/office/officeart/2005/8/layout/venn1"/>
    <dgm:cxn modelId="{19D8A784-83E6-4754-9FDA-D8F59BFBA9C2}" srcId="{61A6A517-925A-4DBC-AFFB-74D1EFFC3F8D}" destId="{C813B503-E5A3-4DCE-91CB-615648F68788}" srcOrd="3" destOrd="0" parTransId="{BE0716D5-3EDB-436F-BA03-4C006093EB50}" sibTransId="{936B58A0-F3CF-44DC-93CE-D567A5DA3082}"/>
    <dgm:cxn modelId="{65A2C59B-3B6E-495B-8C69-1476093F459D}" type="presOf" srcId="{61A6A517-925A-4DBC-AFFB-74D1EFFC3F8D}" destId="{802DF2A3-5E6C-4137-97BF-4834E3B520CB}" srcOrd="0" destOrd="0" presId="urn:microsoft.com/office/officeart/2005/8/layout/venn1"/>
    <dgm:cxn modelId="{ED3D34B0-CED3-4DFC-A418-1C6A1DBBFB85}" type="presOf" srcId="{74AB7F90-D31F-4BA9-A047-2EB81FB4DD70}" destId="{27200AEF-5A1C-49F2-B947-62FEB9FFFF28}" srcOrd="0" destOrd="0" presId="urn:microsoft.com/office/officeart/2005/8/layout/venn1"/>
    <dgm:cxn modelId="{413DD5B8-C477-4A1A-B1A9-6D2309C958C6}" srcId="{61A6A517-925A-4DBC-AFFB-74D1EFFC3F8D}" destId="{3CC7E298-5629-458E-B3D6-0C3BB9A2EAE9}" srcOrd="2" destOrd="0" parTransId="{B497B8AD-5466-42EC-BDA1-B7D80D0303C9}" sibTransId="{245E73FF-618A-4CB2-B854-F489BF489342}"/>
    <dgm:cxn modelId="{EF0FC8BF-BD91-439E-9F51-A0CC7963BC49}" srcId="{61A6A517-925A-4DBC-AFFB-74D1EFFC3F8D}" destId="{74AB7F90-D31F-4BA9-A047-2EB81FB4DD70}" srcOrd="4" destOrd="0" parTransId="{D48B9FD2-3827-4DBD-9A09-63AEC601C62F}" sibTransId="{DD2FD5E9-3B32-4DB4-8AD4-7652299ABC82}"/>
    <dgm:cxn modelId="{DC10A4C4-E419-4CB6-AB0A-BE1588CFDC84}" type="presOf" srcId="{1E35BC5D-FF56-4016-83EE-4CA45DBF6C0C}" destId="{E513E4AD-BFCE-49BC-80D8-74BC609C4A9E}" srcOrd="0" destOrd="0" presId="urn:microsoft.com/office/officeart/2005/8/layout/venn1"/>
    <dgm:cxn modelId="{F7F22BD8-9EEF-404F-9D5B-25E7A49BFC6C}" srcId="{61A6A517-925A-4DBC-AFFB-74D1EFFC3F8D}" destId="{0070F232-CE38-408D-8AAF-0C19B47C3E2C}" srcOrd="1" destOrd="0" parTransId="{703C6DFE-259E-4532-85D7-A6862B5D36F6}" sibTransId="{662664B7-96C0-4661-B1F4-8A99F138891A}"/>
    <dgm:cxn modelId="{81B4BFEB-6A36-4CB8-A9C3-0C12523A9496}" type="presParOf" srcId="{802DF2A3-5E6C-4137-97BF-4834E3B520CB}" destId="{584FB05E-3B1B-41BF-B3F7-59814DC5286E}" srcOrd="0" destOrd="0" presId="urn:microsoft.com/office/officeart/2005/8/layout/venn1"/>
    <dgm:cxn modelId="{9A2D1FEA-9EA6-43AC-80C8-93E8E5C12B64}" type="presParOf" srcId="{802DF2A3-5E6C-4137-97BF-4834E3B520CB}" destId="{E513E4AD-BFCE-49BC-80D8-74BC609C4A9E}" srcOrd="1" destOrd="0" presId="urn:microsoft.com/office/officeart/2005/8/layout/venn1"/>
    <dgm:cxn modelId="{AC933FB0-4200-4D64-BE63-99D69DAC0825}" type="presParOf" srcId="{802DF2A3-5E6C-4137-97BF-4834E3B520CB}" destId="{D16D44D0-3D37-49E0-95C0-ED409AB5E051}" srcOrd="2" destOrd="0" presId="urn:microsoft.com/office/officeart/2005/8/layout/venn1"/>
    <dgm:cxn modelId="{C4FDDDE5-0F93-40F7-B2DA-4BA6E4A18BFB}" type="presParOf" srcId="{802DF2A3-5E6C-4137-97BF-4834E3B520CB}" destId="{D44C9F94-4633-4BAE-B956-89E48CD29503}" srcOrd="3" destOrd="0" presId="urn:microsoft.com/office/officeart/2005/8/layout/venn1"/>
    <dgm:cxn modelId="{34B8C9B6-0710-4C12-A89F-35C5F8867D01}" type="presParOf" srcId="{802DF2A3-5E6C-4137-97BF-4834E3B520CB}" destId="{B362B8EB-EDE1-4C2D-A9A2-BB2BAC269065}" srcOrd="4" destOrd="0" presId="urn:microsoft.com/office/officeart/2005/8/layout/venn1"/>
    <dgm:cxn modelId="{A0AE2B26-C3E6-4254-A804-C85CC1C1F72C}" type="presParOf" srcId="{802DF2A3-5E6C-4137-97BF-4834E3B520CB}" destId="{996C55C3-53C5-4635-9DCF-BFCE839C9BFD}" srcOrd="5" destOrd="0" presId="urn:microsoft.com/office/officeart/2005/8/layout/venn1"/>
    <dgm:cxn modelId="{5937156D-F35B-4A14-B670-BC71D35BA2D4}" type="presParOf" srcId="{802DF2A3-5E6C-4137-97BF-4834E3B520CB}" destId="{8BDAC2D8-23B9-44F6-964D-B44935C71299}" srcOrd="6" destOrd="0" presId="urn:microsoft.com/office/officeart/2005/8/layout/venn1"/>
    <dgm:cxn modelId="{CB0A982E-E75F-474E-BD76-5F7414B87A9F}" type="presParOf" srcId="{802DF2A3-5E6C-4137-97BF-4834E3B520CB}" destId="{712E0E2A-2514-4A1B-8197-7FF6C5E795F5}" srcOrd="7" destOrd="0" presId="urn:microsoft.com/office/officeart/2005/8/layout/venn1"/>
    <dgm:cxn modelId="{82C2F83E-C1A6-4E88-80A2-AF2F9561F1C8}" type="presParOf" srcId="{802DF2A3-5E6C-4137-97BF-4834E3B520CB}" destId="{1D4AB90F-63DC-4327-9C84-DBC843A19EDC}" srcOrd="8" destOrd="0" presId="urn:microsoft.com/office/officeart/2005/8/layout/venn1"/>
    <dgm:cxn modelId="{F8DEF61D-EF46-47D1-B35B-0B89EA2E8310}" type="presParOf" srcId="{802DF2A3-5E6C-4137-97BF-4834E3B520CB}" destId="{27200AEF-5A1C-49F2-B947-62FEB9FFFF28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FB05E-3B1B-41BF-B3F7-59814DC5286E}">
      <dsp:nvSpPr>
        <dsp:cNvPr id="0" name=""/>
        <dsp:cNvSpPr/>
      </dsp:nvSpPr>
      <dsp:spPr>
        <a:xfrm>
          <a:off x="3328034" y="1281303"/>
          <a:ext cx="1573530" cy="15735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513E4AD-BFCE-49BC-80D8-74BC609C4A9E}">
      <dsp:nvSpPr>
        <dsp:cNvPr id="0" name=""/>
        <dsp:cNvSpPr/>
      </dsp:nvSpPr>
      <dsp:spPr>
        <a:xfrm>
          <a:off x="3202152" y="0"/>
          <a:ext cx="1825294" cy="10565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5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ORTOPEDİ</a:t>
          </a:r>
        </a:p>
      </dsp:txBody>
      <dsp:txXfrm>
        <a:off x="3202152" y="0"/>
        <a:ext cx="1825294" cy="1056513"/>
      </dsp:txXfrm>
    </dsp:sp>
    <dsp:sp modelId="{D16D44D0-3D37-49E0-95C0-ED409AB5E051}">
      <dsp:nvSpPr>
        <dsp:cNvPr id="0" name=""/>
        <dsp:cNvSpPr/>
      </dsp:nvSpPr>
      <dsp:spPr>
        <a:xfrm>
          <a:off x="3926605" y="1716046"/>
          <a:ext cx="1573530" cy="15735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4C9F94-4633-4BAE-B956-89E48CD29503}">
      <dsp:nvSpPr>
        <dsp:cNvPr id="0" name=""/>
        <dsp:cNvSpPr/>
      </dsp:nvSpPr>
      <dsp:spPr>
        <a:xfrm>
          <a:off x="5625388" y="1393698"/>
          <a:ext cx="1636471" cy="11464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5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ELEKTRONİK</a:t>
          </a:r>
        </a:p>
      </dsp:txBody>
      <dsp:txXfrm>
        <a:off x="5625388" y="1393698"/>
        <a:ext cx="1636471" cy="1146429"/>
      </dsp:txXfrm>
    </dsp:sp>
    <dsp:sp modelId="{B362B8EB-EDE1-4C2D-A9A2-BB2BAC269065}">
      <dsp:nvSpPr>
        <dsp:cNvPr id="0" name=""/>
        <dsp:cNvSpPr/>
      </dsp:nvSpPr>
      <dsp:spPr>
        <a:xfrm>
          <a:off x="3698129" y="2420089"/>
          <a:ext cx="1573530" cy="15735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96C55C3-53C5-4635-9DCF-BFCE839C9BFD}">
      <dsp:nvSpPr>
        <dsp:cNvPr id="0" name=""/>
        <dsp:cNvSpPr/>
      </dsp:nvSpPr>
      <dsp:spPr>
        <a:xfrm>
          <a:off x="5373624" y="3349371"/>
          <a:ext cx="1636471" cy="11464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5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BİYOMATERYAL</a:t>
          </a:r>
        </a:p>
      </dsp:txBody>
      <dsp:txXfrm>
        <a:off x="5373624" y="3349371"/>
        <a:ext cx="1636471" cy="1146429"/>
      </dsp:txXfrm>
    </dsp:sp>
    <dsp:sp modelId="{8BDAC2D8-23B9-44F6-964D-B44935C71299}">
      <dsp:nvSpPr>
        <dsp:cNvPr id="0" name=""/>
        <dsp:cNvSpPr/>
      </dsp:nvSpPr>
      <dsp:spPr>
        <a:xfrm>
          <a:off x="2957940" y="2420089"/>
          <a:ext cx="1573530" cy="15735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12E0E2A-2514-4A1B-8197-7FF6C5E795F5}">
      <dsp:nvSpPr>
        <dsp:cNvPr id="0" name=""/>
        <dsp:cNvSpPr/>
      </dsp:nvSpPr>
      <dsp:spPr>
        <a:xfrm>
          <a:off x="1219504" y="3349371"/>
          <a:ext cx="1636471" cy="11464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5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MEKANİK</a:t>
          </a:r>
        </a:p>
      </dsp:txBody>
      <dsp:txXfrm>
        <a:off x="1219504" y="3349371"/>
        <a:ext cx="1636471" cy="1146429"/>
      </dsp:txXfrm>
    </dsp:sp>
    <dsp:sp modelId="{1D4AB90F-63DC-4327-9C84-DBC843A19EDC}">
      <dsp:nvSpPr>
        <dsp:cNvPr id="0" name=""/>
        <dsp:cNvSpPr/>
      </dsp:nvSpPr>
      <dsp:spPr>
        <a:xfrm>
          <a:off x="2729464" y="1716046"/>
          <a:ext cx="1573530" cy="15735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7200AEF-5A1C-49F2-B947-62FEB9FFFF28}">
      <dsp:nvSpPr>
        <dsp:cNvPr id="0" name=""/>
        <dsp:cNvSpPr/>
      </dsp:nvSpPr>
      <dsp:spPr>
        <a:xfrm>
          <a:off x="967739" y="1393698"/>
          <a:ext cx="1636471" cy="11464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5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BİYOLOJİ</a:t>
          </a:r>
        </a:p>
      </dsp:txBody>
      <dsp:txXfrm>
        <a:off x="967739" y="1393698"/>
        <a:ext cx="1636471" cy="1146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65BCA-3F8C-4F20-9C42-F607DB9A2353}" type="datetimeFigureOut">
              <a:rPr lang="tr-TR" smtClean="0"/>
              <a:t>8.01.2024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07605-DC46-424F-8697-FA4DCA263A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85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67740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95606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89259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935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57241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1506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9955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12625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08738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SmartArt Yer Tutucusu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10972800" cy="4495800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3A23C-28C5-42D9-AEFF-8487910E3A4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70929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08598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39946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93172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95622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66975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60282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18337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51389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09605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2" r:id="rId18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85088" y="3490589"/>
            <a:ext cx="9878568" cy="2397334"/>
          </a:xfrm>
        </p:spPr>
        <p:txBody>
          <a:bodyPr>
            <a:noAutofit/>
          </a:bodyPr>
          <a:lstStyle/>
          <a:p>
            <a:pPr algn="ctr"/>
            <a:r>
              <a:rPr lang="tr-TR" sz="5400" b="1" dirty="0"/>
              <a:t>DEÜ</a:t>
            </a:r>
            <a:br>
              <a:rPr lang="tr-TR" sz="5400" b="1" dirty="0"/>
            </a:br>
            <a:r>
              <a:rPr lang="tr-TR" sz="5400" b="1" dirty="0"/>
              <a:t>Sağlık Bilimleri Enstitüsü</a:t>
            </a:r>
            <a:br>
              <a:rPr lang="tr-TR" sz="5400" b="1" dirty="0"/>
            </a:br>
            <a:r>
              <a:rPr lang="tr-TR" sz="5400" b="1" dirty="0">
                <a:solidFill>
                  <a:srgbClr val="FFFF00"/>
                </a:solidFill>
              </a:rPr>
              <a:t>BİYOMEKANİK</a:t>
            </a:r>
            <a:r>
              <a:rPr lang="tr-TR" sz="5400" b="1" dirty="0"/>
              <a:t>   </a:t>
            </a:r>
            <a:br>
              <a:rPr lang="tr-TR" sz="5400" b="1" dirty="0"/>
            </a:br>
            <a:r>
              <a:rPr lang="tr-TR" sz="5400" b="1" dirty="0"/>
              <a:t>Anabilim Dalı  (2004)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C018908-64C0-4866-A6B2-A2DAEBE77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576" y="152332"/>
            <a:ext cx="3259090" cy="333825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CB04012-4191-4BE6-B9CE-90864076E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2" y="152332"/>
            <a:ext cx="1554615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1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5E23516-F868-4E1D-AF9C-932B4D48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5926E5B-152D-4447-81A5-55B1D984E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96" y="884940"/>
            <a:ext cx="3816088" cy="5088118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3ED6D4E-D0B3-4C2A-AE3B-29B1F21F24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76" y="884940"/>
            <a:ext cx="3660648" cy="508811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93E9FB25-1D11-49D8-BAD7-1CCBEFDC4D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590" y="884941"/>
            <a:ext cx="3816088" cy="50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79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A1568D0-307B-4BCF-BA6E-21912091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0BC03A0-7C77-4BDC-8ACD-F453310DF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8" y="669254"/>
            <a:ext cx="3916870" cy="5222494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EC6EB7F-0ED6-4641-9312-258178D63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33" y="620377"/>
            <a:ext cx="3970782" cy="529437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17535EB-899D-42C3-88D9-738A6D5EDF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170" y="692259"/>
            <a:ext cx="3898950" cy="51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78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0C5D59E-7041-4568-9A17-D1496A8F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433C1A9-9747-43D8-95A9-37EFDE13D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9" y="739269"/>
            <a:ext cx="3744467" cy="4992623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4E75270-86C8-485C-B19A-7FAFD1AB29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23" y="739268"/>
            <a:ext cx="3744468" cy="499262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F0157AE-8EF7-4B4D-849C-480041CE6A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138" y="739268"/>
            <a:ext cx="3744468" cy="49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28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6300CA8-1B24-41A5-84E9-1B65B89B3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387EF37-04FB-4F7B-8CC2-5D4969704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3" y="795527"/>
            <a:ext cx="3950208" cy="5266945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6627C4E-7135-4F11-8164-968E5A408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36" y="795528"/>
            <a:ext cx="3950209" cy="526694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ADBFB8E-53ED-4337-AF73-6FBA47439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92" y="795528"/>
            <a:ext cx="3950208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67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C4961B5-FCF6-400C-95C9-F92B1CCC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1A7DA88-56F4-4B5A-BD66-4B975BF58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9" y="735662"/>
            <a:ext cx="3928539" cy="5238053"/>
          </a:xfr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034FF26-F02D-4F4F-84A1-30865CCDB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54" y="771652"/>
            <a:ext cx="3901547" cy="5202063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A5F87AD7-4885-4E54-A1F8-A0B020879B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35" y="735662"/>
            <a:ext cx="3849351" cy="513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66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63D390-12DC-44C3-BA43-E6408888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6FE45E5-D8A5-41BA-9E7E-18278436B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" y="834145"/>
            <a:ext cx="3770368" cy="5027158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D7FF61E-B794-4758-BAC5-E80BDCD88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20" y="834145"/>
            <a:ext cx="3770368" cy="502715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49C0B0E-AF11-4358-A2A7-4F3F988840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64" y="834144"/>
            <a:ext cx="3846571" cy="512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44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MULTİDİSİPLİNER ANABİLİM DALI</a:t>
            </a:r>
            <a:br>
              <a:rPr lang="tr-T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</a:br>
            <a:r>
              <a:rPr lang="tr-T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BİYOMEKANİK</a:t>
            </a:r>
          </a:p>
        </p:txBody>
      </p:sp>
      <p:graphicFrame>
        <p:nvGraphicFramePr>
          <p:cNvPr id="2" name="Diyagram 1"/>
          <p:cNvGraphicFramePr/>
          <p:nvPr/>
        </p:nvGraphicFramePr>
        <p:xfrm>
          <a:off x="1981200" y="16002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047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274638"/>
            <a:ext cx="8291512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PROJE VE ARAŞTIRMA ORTAKLARI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847850" y="2276476"/>
            <a:ext cx="8280400" cy="2881313"/>
          </a:xfrm>
        </p:spPr>
        <p:txBody>
          <a:bodyPr rtlCol="0">
            <a:normAutofit fontScale="85000" lnSpcReduction="2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TIP  FAKÜLTESİ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tr-TR" dirty="0">
              <a:latin typeface="Comic Sans MS" pitchFamily="66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MÜHENDİSLİK FAKÜLTESİ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tr-TR" dirty="0">
                <a:latin typeface="Comic Sans MS" pitchFamily="66" charset="0"/>
              </a:rPr>
              <a:t>(</a:t>
            </a:r>
            <a:r>
              <a:rPr lang="tr-TR" sz="2400" dirty="0">
                <a:latin typeface="Comic Sans MS" pitchFamily="66" charset="0"/>
              </a:rPr>
              <a:t>MAKİNA-ELEKTRONİK-MALZEME VE METALURJİ)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endParaRPr lang="tr-TR" sz="2400" dirty="0">
              <a:latin typeface="Comic Sans MS" pitchFamily="66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TEMEL  BİLİMLER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tr-TR" dirty="0"/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tr-TR" dirty="0"/>
              <a:t>    </a:t>
            </a:r>
          </a:p>
        </p:txBody>
      </p:sp>
      <p:pic>
        <p:nvPicPr>
          <p:cNvPr id="6148" name="Picture 4" descr="hand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73688"/>
            <a:ext cx="44275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479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274638"/>
            <a:ext cx="836295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PROJE  VE  ARAŞTIRMA ANA  BAŞLIKLARI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773238"/>
            <a:ext cx="8064500" cy="4392612"/>
          </a:xfrm>
        </p:spPr>
        <p:txBody>
          <a:bodyPr rtlCol="0">
            <a:normAutofit fontScale="77500" lnSpcReduction="2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tr-TR" dirty="0">
              <a:latin typeface="Comic Sans MS" pitchFamily="66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BİYOMEKANİK 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tr-TR" dirty="0">
              <a:latin typeface="Comic Sans MS" pitchFamily="66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BİYOMATERYAL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tr-TR" dirty="0">
              <a:latin typeface="Comic Sans MS" pitchFamily="66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KEMİK-KIKIRDAK DOKU MÜHENDİSLİĞİ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tr-TR" dirty="0">
              <a:latin typeface="Comic Sans MS" pitchFamily="66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BİYOMEKATRONİK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tr-TR" dirty="0">
              <a:latin typeface="Comic Sans MS" pitchFamily="66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HÜCRE KÜLTÜRÜ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tr-TR" dirty="0">
              <a:latin typeface="Comic Sans MS" pitchFamily="66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ORTOPEDİK BİYOMEKANİK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tr-TR" dirty="0"/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tr-TR" dirty="0"/>
              <a:t>   </a:t>
            </a:r>
          </a:p>
        </p:txBody>
      </p:sp>
      <p:pic>
        <p:nvPicPr>
          <p:cNvPr id="7172" name="Picture 10" descr="anat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797426"/>
            <a:ext cx="2382838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291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26035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LABORATUVARLAR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395032" y="1532954"/>
            <a:ext cx="9785032" cy="4572000"/>
          </a:xfrm>
        </p:spPr>
        <p:txBody>
          <a:bodyPr rtlCol="0">
            <a:normAutofit fontScale="85000" lnSpcReduction="2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BİYOMEKANİK ARAŞTIRMA LAB. 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tr-TR" dirty="0">
              <a:latin typeface="Comic Sans MS" pitchFamily="66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MAKİNA (D.E.Ü-EGE ÜNİV. MAK. MÜH.)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tr-TR" dirty="0">
              <a:latin typeface="Comic Sans MS" pitchFamily="66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MALZEME VE METALURJİ (DEÜ)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tr-TR" dirty="0">
              <a:latin typeface="Comic Sans MS" pitchFamily="66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ELEKTRİK ELEKTRONİK (DEÜ)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tr-TR" dirty="0">
              <a:latin typeface="Comic Sans MS" pitchFamily="66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KİMYA (EGE ÜNİVER.)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tr-TR" dirty="0">
              <a:latin typeface="Comic Sans MS" pitchFamily="66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MEDİKAL BİYOLOJİ VE HÜCRE KÜLTÜRÜ (DEÜ TIP FAK.)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tr-TR" dirty="0">
              <a:latin typeface="Comic Sans MS" pitchFamily="66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MEKATRONİK (DEÜ)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tr-TR" dirty="0"/>
          </a:p>
        </p:txBody>
      </p:sp>
      <p:pic>
        <p:nvPicPr>
          <p:cNvPr id="8196" name="Picture 5" descr="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6" y="5373689"/>
            <a:ext cx="15541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Labora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76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 Programları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9702" y="2746651"/>
            <a:ext cx="10820400" cy="4024125"/>
          </a:xfrm>
        </p:spPr>
        <p:txBody>
          <a:bodyPr>
            <a:normAutofit/>
          </a:bodyPr>
          <a:lstStyle/>
          <a:p>
            <a:r>
              <a:rPr lang="tr-TR" sz="3600" dirty="0"/>
              <a:t>Biyomekanik Yüksek Lisans</a:t>
            </a:r>
          </a:p>
          <a:p>
            <a:r>
              <a:rPr lang="tr-TR" sz="3600" dirty="0"/>
              <a:t>Biyomekanik  Doktora</a:t>
            </a:r>
          </a:p>
          <a:p>
            <a:r>
              <a:rPr lang="tr-TR" sz="3600" dirty="0">
                <a:solidFill>
                  <a:schemeClr val="tx1"/>
                </a:solidFill>
              </a:rPr>
              <a:t>Kas-İskelet Doku Mühendisliği Doktora</a:t>
            </a:r>
          </a:p>
        </p:txBody>
      </p:sp>
    </p:spTree>
    <p:extLst>
      <p:ext uri="{BB962C8B-B14F-4D97-AF65-F5344CB8AC3E}">
        <p14:creationId xmlns:p14="http://schemas.microsoft.com/office/powerpoint/2010/main" val="797144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89614AE-0593-47D3-9BF6-28ABBC91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BA815E61-AC05-45DE-817E-856EDB169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3108"/>
              </p:ext>
            </p:extLst>
          </p:nvPr>
        </p:nvGraphicFramePr>
        <p:xfrm>
          <a:off x="676656" y="64009"/>
          <a:ext cx="10954512" cy="66933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30207">
                  <a:extLst>
                    <a:ext uri="{9D8B030D-6E8A-4147-A177-3AD203B41FA5}">
                      <a16:colId xmlns:a16="http://schemas.microsoft.com/office/drawing/2014/main" val="3975890132"/>
                    </a:ext>
                  </a:extLst>
                </a:gridCol>
                <a:gridCol w="10124305">
                  <a:extLst>
                    <a:ext uri="{9D8B030D-6E8A-4147-A177-3AD203B41FA5}">
                      <a16:colId xmlns:a16="http://schemas.microsoft.com/office/drawing/2014/main" val="2330547667"/>
                    </a:ext>
                  </a:extLst>
                </a:gridCol>
              </a:tblGrid>
              <a:tr h="315428">
                <a:tc>
                  <a:txBody>
                    <a:bodyPr/>
                    <a:lstStyle/>
                    <a:p>
                      <a:pPr marL="1206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PATENTLERİMİZ</a:t>
                      </a:r>
                      <a:endParaRPr lang="tr-TR" sz="14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843689"/>
                  </a:ext>
                </a:extLst>
              </a:tr>
              <a:tr h="242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tr-TR" sz="1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UZUN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KEMIK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KIRIKLARI</a:t>
                      </a:r>
                      <a:r>
                        <a:rPr lang="en-US" sz="1000" spc="3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IÇIN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KEMIK</a:t>
                      </a:r>
                      <a:r>
                        <a:rPr lang="en-US" sz="1000" spc="3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KLIPS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spc="-10" dirty="0">
                          <a:effectLst/>
                        </a:rPr>
                        <a:t>SISTEMI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41682118"/>
                  </a:ext>
                </a:extLst>
              </a:tr>
              <a:tr h="280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</a:pPr>
                      <a:r>
                        <a:rPr lang="en-US" sz="1000" spc="-10" dirty="0">
                          <a:effectLst/>
                        </a:rPr>
                        <a:t>POZİTİF</a:t>
                      </a:r>
                      <a:r>
                        <a:rPr lang="en-US" sz="1000" spc="-25" dirty="0">
                          <a:effectLst/>
                        </a:rPr>
                        <a:t> </a:t>
                      </a:r>
                      <a:r>
                        <a:rPr lang="en-US" sz="1000" spc="-10" dirty="0">
                          <a:effectLst/>
                        </a:rPr>
                        <a:t>BASINÇ</a:t>
                      </a:r>
                      <a:r>
                        <a:rPr lang="en-US" sz="1000" spc="-25" dirty="0">
                          <a:effectLst/>
                        </a:rPr>
                        <a:t> </a:t>
                      </a:r>
                      <a:r>
                        <a:rPr lang="en-US" sz="1000" spc="-10" dirty="0">
                          <a:effectLst/>
                        </a:rPr>
                        <a:t>KONTROLLÜ</a:t>
                      </a:r>
                      <a:r>
                        <a:rPr lang="en-US" sz="1000" spc="-25" dirty="0">
                          <a:effectLst/>
                        </a:rPr>
                        <a:t> </a:t>
                      </a:r>
                      <a:r>
                        <a:rPr lang="en-US" sz="1000" spc="-10" dirty="0">
                          <a:effectLst/>
                        </a:rPr>
                        <a:t>FİLTRELİ </a:t>
                      </a:r>
                      <a:r>
                        <a:rPr lang="en-US" sz="1000" dirty="0">
                          <a:effectLst/>
                        </a:rPr>
                        <a:t>MOBİL SOLUNUM CİHAZI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44662867"/>
                  </a:ext>
                </a:extLst>
              </a:tr>
              <a:tr h="242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tr-TR" sz="1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182563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MUKUS</a:t>
                      </a:r>
                      <a:r>
                        <a:rPr lang="en-US" sz="1000" spc="-6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VE</a:t>
                      </a:r>
                      <a:r>
                        <a:rPr lang="en-US" sz="1000" spc="-6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SLIME</a:t>
                      </a:r>
                      <a:r>
                        <a:rPr lang="en-US" sz="1000" spc="-6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TEMELLİ</a:t>
                      </a:r>
                      <a:r>
                        <a:rPr lang="en-US" sz="1000" spc="-6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GRADYAN KATMANLI</a:t>
                      </a:r>
                      <a:r>
                        <a:rPr lang="en-US" sz="1000" spc="-3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BİYOAKTİF</a:t>
                      </a:r>
                      <a:r>
                        <a:rPr lang="en-US" sz="1000" spc="-3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DOKU</a:t>
                      </a:r>
                      <a:r>
                        <a:rPr lang="en-US" sz="1000" spc="-35" dirty="0">
                          <a:effectLst/>
                        </a:rPr>
                        <a:t> </a:t>
                      </a:r>
                      <a:r>
                        <a:rPr lang="en-US" sz="1000" spc="-10" dirty="0">
                          <a:effectLst/>
                        </a:rPr>
                        <a:t>İSKELESİ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2158723"/>
                  </a:ext>
                </a:extLst>
              </a:tr>
              <a:tr h="242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tr-TR" sz="1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182563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SKAFOLD</a:t>
                      </a:r>
                      <a:r>
                        <a:rPr lang="en-US" sz="1000" spc="-2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YAPIDA</a:t>
                      </a:r>
                      <a:r>
                        <a:rPr lang="en-US" sz="1000" spc="-2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3D</a:t>
                      </a:r>
                      <a:r>
                        <a:rPr lang="en-US" sz="1000" spc="-2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KEMİK</a:t>
                      </a:r>
                      <a:r>
                        <a:rPr lang="en-US" sz="1000" spc="-2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TÜMÖR</a:t>
                      </a:r>
                      <a:r>
                        <a:rPr lang="en-US" sz="1000" spc="-2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VE METASTAZ</a:t>
                      </a:r>
                      <a:r>
                        <a:rPr lang="en-US" sz="1000" spc="-6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MODELİ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20979751"/>
                  </a:ext>
                </a:extLst>
              </a:tr>
              <a:tr h="242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tr-TR" sz="1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182563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STEMSİZ</a:t>
                      </a:r>
                      <a:r>
                        <a:rPr lang="en-US" sz="1000" spc="6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GENİŞLEYEBİLEN</a:t>
                      </a:r>
                      <a:r>
                        <a:rPr lang="en-US" sz="1000" spc="6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KALÇA</a:t>
                      </a:r>
                      <a:r>
                        <a:rPr lang="en-US" sz="1000" spc="65" dirty="0">
                          <a:effectLst/>
                        </a:rPr>
                        <a:t> </a:t>
                      </a:r>
                      <a:r>
                        <a:rPr lang="en-US" sz="1000" spc="-10" dirty="0">
                          <a:effectLst/>
                        </a:rPr>
                        <a:t>PROTEZİ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80345193"/>
                  </a:ext>
                </a:extLst>
              </a:tr>
              <a:tr h="242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182563">
                        <a:spcAft>
                          <a:spcPts val="0"/>
                        </a:spcAft>
                      </a:pPr>
                      <a:r>
                        <a:rPr lang="en-US" sz="1000" spc="-10" dirty="0">
                          <a:effectLst/>
                        </a:rPr>
                        <a:t>BİR</a:t>
                      </a:r>
                      <a:r>
                        <a:rPr lang="en-US" sz="1000" spc="-20" dirty="0">
                          <a:effectLst/>
                        </a:rPr>
                        <a:t> </a:t>
                      </a:r>
                      <a:r>
                        <a:rPr lang="en-US" sz="1000" spc="-10" dirty="0">
                          <a:effectLst/>
                        </a:rPr>
                        <a:t>AYAK</a:t>
                      </a:r>
                      <a:r>
                        <a:rPr lang="en-US" sz="1000" spc="-20" dirty="0">
                          <a:effectLst/>
                        </a:rPr>
                        <a:t> </a:t>
                      </a:r>
                      <a:r>
                        <a:rPr lang="en-US" sz="1000" spc="-10" dirty="0">
                          <a:effectLst/>
                        </a:rPr>
                        <a:t>BİLEĞİ</a:t>
                      </a:r>
                      <a:r>
                        <a:rPr lang="en-US" sz="1000" spc="-20" dirty="0">
                          <a:effectLst/>
                        </a:rPr>
                        <a:t> </a:t>
                      </a:r>
                      <a:r>
                        <a:rPr lang="en-US" sz="1000" spc="-10" dirty="0">
                          <a:effectLst/>
                        </a:rPr>
                        <a:t>PROTEZİ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3086934"/>
                  </a:ext>
                </a:extLst>
              </a:tr>
              <a:tr h="251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tr-TR" sz="1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182563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DOKU MÜHENDİSLİĞİNDE 3D BİYOBASIM İÇİN BİYOFİLAMENT</a:t>
                      </a:r>
                      <a:r>
                        <a:rPr lang="en-US" sz="1000" spc="-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KOMPOZİSYONU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2300787"/>
                  </a:ext>
                </a:extLst>
              </a:tr>
              <a:tr h="256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182563">
                        <a:spcAft>
                          <a:spcPts val="0"/>
                        </a:spcAft>
                      </a:pPr>
                      <a:r>
                        <a:rPr lang="en-US" sz="1000" spc="-10" dirty="0">
                          <a:effectLst/>
                        </a:rPr>
                        <a:t>ELEKTROMEKANIK DÜŞÜK AYAK ORTEZI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spc="-10" dirty="0">
                          <a:effectLst/>
                        </a:rPr>
                        <a:t>YAPILANMASI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88318145"/>
                  </a:ext>
                </a:extLst>
              </a:tr>
              <a:tr h="242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tr-TR" sz="1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182563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DISTAL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FEMORAL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KONDIL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spc="-10" dirty="0">
                          <a:effectLst/>
                        </a:rPr>
                        <a:t>ÇIVISI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23891085"/>
                  </a:ext>
                </a:extLst>
              </a:tr>
              <a:tr h="242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25">
                          <a:effectLst/>
                        </a:rPr>
                        <a:t>10</a:t>
                      </a:r>
                      <a:endParaRPr lang="tr-TR" sz="1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182563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AKILLI</a:t>
                      </a:r>
                      <a:r>
                        <a:rPr lang="en-US" sz="1000" spc="2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TELEMETRIK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HALLUKS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VALGUS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spc="-10" dirty="0">
                          <a:effectLst/>
                        </a:rPr>
                        <a:t>AYAKKABISI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55211098"/>
                  </a:ext>
                </a:extLst>
              </a:tr>
              <a:tr h="242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25">
                          <a:effectLst/>
                        </a:rPr>
                        <a:t>11</a:t>
                      </a:r>
                      <a:endParaRPr lang="tr-TR" sz="1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182563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KONTROLLÜ</a:t>
                      </a:r>
                      <a:r>
                        <a:rPr lang="en-US" sz="1000" spc="7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SÜREKLI</a:t>
                      </a:r>
                      <a:r>
                        <a:rPr lang="en-US" sz="1000" spc="7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DINAMIK</a:t>
                      </a:r>
                      <a:r>
                        <a:rPr lang="en-US" sz="1000" spc="7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KOMPRESYON</a:t>
                      </a:r>
                      <a:r>
                        <a:rPr lang="en-US" sz="1000" spc="70" dirty="0">
                          <a:effectLst/>
                        </a:rPr>
                        <a:t> </a:t>
                      </a:r>
                      <a:r>
                        <a:rPr lang="en-US" sz="1000" spc="-10" dirty="0">
                          <a:effectLst/>
                        </a:rPr>
                        <a:t>ÇIVISI.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8156338"/>
                  </a:ext>
                </a:extLst>
              </a:tr>
              <a:tr h="242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25">
                          <a:effectLst/>
                        </a:rPr>
                        <a:t>12</a:t>
                      </a:r>
                      <a:endParaRPr lang="tr-TR" sz="1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182563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KONTROLLÜ</a:t>
                      </a:r>
                      <a:r>
                        <a:rPr lang="en-US" sz="1000" spc="-4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DINAMIK</a:t>
                      </a:r>
                      <a:r>
                        <a:rPr lang="en-US" sz="1000" spc="-4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KOMPRESYON</a:t>
                      </a:r>
                      <a:r>
                        <a:rPr lang="en-US" sz="1000" spc="-40" dirty="0">
                          <a:effectLst/>
                        </a:rPr>
                        <a:t> </a:t>
                      </a:r>
                      <a:r>
                        <a:rPr lang="en-US" sz="1000" spc="-10" dirty="0">
                          <a:effectLst/>
                        </a:rPr>
                        <a:t>PLAĞI.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7771871"/>
                  </a:ext>
                </a:extLst>
              </a:tr>
              <a:tr h="242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25">
                          <a:effectLst/>
                        </a:rPr>
                        <a:t>13</a:t>
                      </a:r>
                      <a:endParaRPr lang="tr-TR" sz="1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182563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GENIŞLEYEBILEN KEMIK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TESPIT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ÇIVI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spc="-10" dirty="0">
                          <a:effectLst/>
                        </a:rPr>
                        <a:t>SISTEMI.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23877053"/>
                  </a:ext>
                </a:extLst>
              </a:tr>
              <a:tr h="242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25">
                          <a:effectLst/>
                        </a:rPr>
                        <a:t>14</a:t>
                      </a:r>
                      <a:endParaRPr lang="tr-TR" sz="1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182563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DINAMIK</a:t>
                      </a:r>
                      <a:r>
                        <a:rPr lang="en-US" sz="1000" spc="8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VERTEBRAPLASN</a:t>
                      </a:r>
                      <a:r>
                        <a:rPr lang="en-US" sz="1000" spc="85" dirty="0">
                          <a:effectLst/>
                        </a:rPr>
                        <a:t> </a:t>
                      </a:r>
                      <a:r>
                        <a:rPr lang="en-US" sz="1000" spc="-10" dirty="0">
                          <a:effectLst/>
                        </a:rPr>
                        <a:t>CIHAZI.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320244"/>
                  </a:ext>
                </a:extLst>
              </a:tr>
              <a:tr h="242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25">
                          <a:effectLst/>
                        </a:rPr>
                        <a:t>15</a:t>
                      </a:r>
                      <a:endParaRPr lang="tr-TR" sz="1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182563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 IŞINLARINDAN KORUNMAK UZERE GELIŞTIRILEN BIR KOMPOZIT</a:t>
                      </a:r>
                      <a:r>
                        <a:rPr lang="en-US" sz="1000" spc="-5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MATERYAL.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86428847"/>
                  </a:ext>
                </a:extLst>
              </a:tr>
              <a:tr h="242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25">
                          <a:effectLst/>
                        </a:rPr>
                        <a:t>16</a:t>
                      </a:r>
                      <a:endParaRPr lang="tr-TR" sz="1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182563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ÇOK</a:t>
                      </a:r>
                      <a:r>
                        <a:rPr lang="en-US" sz="1000" spc="-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KANALLI,</a:t>
                      </a:r>
                      <a:r>
                        <a:rPr lang="en-US" sz="1000" spc="-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KENDINDEN</a:t>
                      </a:r>
                      <a:r>
                        <a:rPr lang="en-US" sz="1000" spc="-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KILAVUZLU</a:t>
                      </a:r>
                      <a:r>
                        <a:rPr lang="en-US" sz="1000" spc="-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INTRAMEDÜLLER TESPIT</a:t>
                      </a:r>
                      <a:r>
                        <a:rPr lang="en-US" sz="1000" spc="-5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ÇIVISI.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992219"/>
                  </a:ext>
                </a:extLst>
              </a:tr>
              <a:tr h="226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25">
                          <a:effectLst/>
                        </a:rPr>
                        <a:t>17</a:t>
                      </a:r>
                      <a:endParaRPr lang="tr-TR" sz="1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182563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NA-LAKTAT</a:t>
                      </a:r>
                      <a:r>
                        <a:rPr lang="en-US" sz="1000" spc="-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VE LAKTİK ASİD İLE TAMPONLANMIŞ VÜCUT</a:t>
                      </a:r>
                      <a:r>
                        <a:rPr lang="en-US" sz="1000" spc="-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SIVISI ÇÖZELTİSİ İLE</a:t>
                      </a:r>
                      <a:r>
                        <a:rPr lang="en-US" sz="1000" spc="-6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TI6AI4V</a:t>
                      </a:r>
                      <a:r>
                        <a:rPr lang="en-US" sz="1000" spc="-6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ÜZERİNE</a:t>
                      </a:r>
                      <a:r>
                        <a:rPr lang="en-US" sz="1000" spc="-6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KALSİYUM</a:t>
                      </a:r>
                      <a:r>
                        <a:rPr lang="en-US" sz="1000" spc="-6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FOSFAT </a:t>
                      </a:r>
                      <a:r>
                        <a:rPr lang="en-US" sz="1000" spc="-10" dirty="0">
                          <a:effectLst/>
                        </a:rPr>
                        <a:t>KAPLANMASI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0749643"/>
                  </a:ext>
                </a:extLst>
              </a:tr>
              <a:tr h="242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25">
                          <a:effectLst/>
                        </a:rPr>
                        <a:t>18</a:t>
                      </a:r>
                      <a:endParaRPr lang="tr-TR" sz="1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182563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DOKU</a:t>
                      </a:r>
                      <a:r>
                        <a:rPr lang="en-US" sz="1000" spc="-4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SERTLIK</a:t>
                      </a:r>
                      <a:r>
                        <a:rPr lang="en-US" sz="1000" spc="-3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ÖLÇÜM</a:t>
                      </a:r>
                      <a:r>
                        <a:rPr lang="en-US" sz="1000" spc="-35" dirty="0">
                          <a:effectLst/>
                        </a:rPr>
                        <a:t> </a:t>
                      </a:r>
                      <a:r>
                        <a:rPr lang="en-US" sz="1000" spc="-10" dirty="0">
                          <a:effectLst/>
                        </a:rPr>
                        <a:t>CIHAZI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87008381"/>
                  </a:ext>
                </a:extLst>
              </a:tr>
              <a:tr h="242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25">
                          <a:effectLst/>
                        </a:rPr>
                        <a:t>19</a:t>
                      </a:r>
                      <a:endParaRPr lang="tr-TR" sz="1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182563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İNTRAMEDÜLLER</a:t>
                      </a:r>
                      <a:r>
                        <a:rPr lang="en-US" sz="1000" spc="-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TESPIT</a:t>
                      </a:r>
                      <a:r>
                        <a:rPr lang="en-US" sz="1000" spc="-15" dirty="0">
                          <a:effectLst/>
                        </a:rPr>
                        <a:t> </a:t>
                      </a:r>
                      <a:r>
                        <a:rPr lang="en-US" sz="1000" spc="-10" dirty="0">
                          <a:effectLst/>
                        </a:rPr>
                        <a:t>ÇIVISI.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49076359"/>
                  </a:ext>
                </a:extLst>
              </a:tr>
              <a:tr h="242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25">
                          <a:effectLst/>
                        </a:rPr>
                        <a:t>20</a:t>
                      </a:r>
                      <a:endParaRPr lang="tr-TR" sz="1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182563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KIRIK</a:t>
                      </a:r>
                      <a:r>
                        <a:rPr lang="en-US" sz="1000" spc="-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TESPITI</a:t>
                      </a:r>
                      <a:r>
                        <a:rPr lang="en-US" sz="1000" spc="-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IÇIN</a:t>
                      </a:r>
                      <a:r>
                        <a:rPr lang="en-US" sz="1000" spc="-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PLAK</a:t>
                      </a:r>
                      <a:r>
                        <a:rPr lang="en-US" sz="1000" spc="-15" dirty="0">
                          <a:effectLst/>
                        </a:rPr>
                        <a:t> </a:t>
                      </a:r>
                      <a:r>
                        <a:rPr lang="en-US" sz="1000" spc="-10" dirty="0">
                          <a:effectLst/>
                        </a:rPr>
                        <a:t>YAPILANMASI.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2542586"/>
                  </a:ext>
                </a:extLst>
              </a:tr>
              <a:tr h="242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25">
                          <a:effectLst/>
                        </a:rPr>
                        <a:t>21</a:t>
                      </a:r>
                      <a:endParaRPr lang="tr-TR" sz="1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182563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KALÇA</a:t>
                      </a:r>
                      <a:r>
                        <a:rPr lang="en-US" sz="1000" spc="-4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EKLEM</a:t>
                      </a:r>
                      <a:r>
                        <a:rPr lang="en-US" sz="1000" spc="-40" dirty="0">
                          <a:effectLst/>
                        </a:rPr>
                        <a:t> </a:t>
                      </a:r>
                      <a:r>
                        <a:rPr lang="en-US" sz="1000" spc="-10" dirty="0">
                          <a:effectLst/>
                        </a:rPr>
                        <a:t>PROTEZI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5900478"/>
                  </a:ext>
                </a:extLst>
              </a:tr>
              <a:tr h="267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25">
                          <a:effectLst/>
                        </a:rPr>
                        <a:t>22</a:t>
                      </a:r>
                      <a:endParaRPr lang="tr-TR" sz="1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182563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KEMIK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INTRAMEDÜLLER TESPIT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-10" dirty="0">
                          <a:effectLst/>
                        </a:rPr>
                        <a:t>ÇIVISI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12194174"/>
                  </a:ext>
                </a:extLst>
              </a:tr>
              <a:tr h="242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25">
                          <a:effectLst/>
                        </a:rPr>
                        <a:t>23</a:t>
                      </a:r>
                      <a:endParaRPr lang="tr-TR" sz="1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182563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KIRIK</a:t>
                      </a:r>
                      <a:r>
                        <a:rPr lang="en-US" sz="1000" spc="-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TESPITI</a:t>
                      </a:r>
                      <a:r>
                        <a:rPr lang="en-US" sz="1000" spc="-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IÇIN</a:t>
                      </a:r>
                      <a:r>
                        <a:rPr lang="en-US" sz="1000" spc="-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PLAK</a:t>
                      </a:r>
                      <a:r>
                        <a:rPr lang="en-US" sz="1000" spc="-15" dirty="0">
                          <a:effectLst/>
                        </a:rPr>
                        <a:t> </a:t>
                      </a:r>
                      <a:r>
                        <a:rPr lang="en-US" sz="1000" spc="-10" dirty="0">
                          <a:effectLst/>
                        </a:rPr>
                        <a:t>YAPILANMASI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88252600"/>
                  </a:ext>
                </a:extLst>
              </a:tr>
              <a:tr h="242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25">
                          <a:effectLst/>
                        </a:rPr>
                        <a:t>24</a:t>
                      </a:r>
                      <a:endParaRPr lang="tr-TR" sz="1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182563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KRONIK</a:t>
                      </a:r>
                      <a:r>
                        <a:rPr lang="en-US" sz="1000" spc="-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YARALARIN</a:t>
                      </a:r>
                      <a:r>
                        <a:rPr lang="en-US" sz="1000" spc="-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TEDAVISI</a:t>
                      </a:r>
                      <a:r>
                        <a:rPr lang="en-US" sz="1000" spc="-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IÇIN</a:t>
                      </a:r>
                      <a:r>
                        <a:rPr lang="en-US" sz="1000" spc="-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BIR</a:t>
                      </a:r>
                      <a:r>
                        <a:rPr lang="en-US" sz="1000" spc="-10" dirty="0">
                          <a:effectLst/>
                        </a:rPr>
                        <a:t> KOMPOZISYON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88819"/>
                  </a:ext>
                </a:extLst>
              </a:tr>
              <a:tr h="242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25" dirty="0">
                          <a:effectLst/>
                        </a:rPr>
                        <a:t>25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82563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YÜK</a:t>
                      </a:r>
                      <a:r>
                        <a:rPr lang="en-US" sz="1000" spc="-3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SÖNÜMLEYICI</a:t>
                      </a:r>
                      <a:r>
                        <a:rPr lang="en-US" sz="1000" spc="-30" dirty="0">
                          <a:effectLst/>
                        </a:rPr>
                        <a:t> </a:t>
                      </a:r>
                      <a:r>
                        <a:rPr lang="en-US" sz="1000" spc="-10" dirty="0">
                          <a:effectLst/>
                        </a:rPr>
                        <a:t>ÇIVI.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0018494"/>
                  </a:ext>
                </a:extLst>
              </a:tr>
              <a:tr h="242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25">
                          <a:effectLst/>
                        </a:rPr>
                        <a:t>26</a:t>
                      </a:r>
                      <a:endParaRPr lang="tr-TR" sz="1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182563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TMTS</a:t>
                      </a:r>
                      <a:r>
                        <a:rPr lang="en-US" sz="1000" spc="-2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TÜRK</a:t>
                      </a:r>
                      <a:r>
                        <a:rPr lang="en-US" sz="1000" spc="-2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MUSCULO</a:t>
                      </a:r>
                      <a:r>
                        <a:rPr lang="en-US" sz="1000" spc="-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SKELETAL</a:t>
                      </a:r>
                      <a:r>
                        <a:rPr lang="en-US" sz="1000" spc="-2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TÜMÖR</a:t>
                      </a:r>
                      <a:r>
                        <a:rPr lang="en-US" sz="1000" spc="-15" dirty="0">
                          <a:effectLst/>
                        </a:rPr>
                        <a:t> </a:t>
                      </a:r>
                      <a:r>
                        <a:rPr lang="en-US" sz="1000" spc="-10" dirty="0">
                          <a:effectLst/>
                        </a:rPr>
                        <a:t>SISTEMI.</a:t>
                      </a:r>
                      <a:endParaRPr lang="tr-TR" sz="1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41409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5000">
        <p14:doors dir="vert"/>
      </p:transition>
    </mc:Choice>
    <mc:Fallback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DFFCDD5-A845-41B1-9D81-7745C8A0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7365871-0901-44A9-92E0-65CD520F0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3" y="365125"/>
            <a:ext cx="3898384" cy="5197846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39BC36B-BD1E-443B-AE83-EE2ADBBC7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808" y="365125"/>
            <a:ext cx="3898384" cy="519784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8DFDC8B-7DC6-4BE9-ABDB-06B067482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273" y="365125"/>
            <a:ext cx="3898383" cy="51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80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2F2D157-9E2C-47BC-970E-12AC038EF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BB2E38E-DC6A-4B7B-AC4F-D0FA9DBB4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5" y="653372"/>
            <a:ext cx="4014978" cy="5353305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EFCBDD4-3266-45C4-9E66-0B9A5431F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81" y="653372"/>
            <a:ext cx="4014978" cy="535330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BF48AA68-C989-4D6D-9959-4ABEA8AA86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987" y="653372"/>
            <a:ext cx="3721080" cy="535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54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rinlik">
  <a:themeElements>
    <a:clrScheme name="Derinlik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rinlik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rinlik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32147</TotalTime>
  <Words>298</Words>
  <Application>Microsoft Office PowerPoint</Application>
  <PresentationFormat>Geniş ekran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4" baseType="lpstr">
      <vt:lpstr>Arial</vt:lpstr>
      <vt:lpstr>Calibri</vt:lpstr>
      <vt:lpstr>Comic Sans MS</vt:lpstr>
      <vt:lpstr>Corbel</vt:lpstr>
      <vt:lpstr>Tahoma</vt:lpstr>
      <vt:lpstr>Times New Roman</vt:lpstr>
      <vt:lpstr>Trebuchet MS</vt:lpstr>
      <vt:lpstr>Wingdings 2</vt:lpstr>
      <vt:lpstr>Derinlik</vt:lpstr>
      <vt:lpstr>DEÜ Sağlık Bilimleri Enstitüsü BİYOMEKANİK    Anabilim Dalı  (2004)</vt:lpstr>
      <vt:lpstr>MULTİDİSİPLİNER ANABİLİM DALI BİYOMEKANİK</vt:lpstr>
      <vt:lpstr>PROJE VE ARAŞTIRMA ORTAKLARI</vt:lpstr>
      <vt:lpstr>PROJE  VE  ARAŞTIRMA ANA  BAŞLIKLARI</vt:lpstr>
      <vt:lpstr>LABORATUVARLAR</vt:lpstr>
      <vt:lpstr>Eğitim Programları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Bora UZUN</dc:creator>
  <cp:lastModifiedBy>Bora UZUN</cp:lastModifiedBy>
  <cp:revision>108</cp:revision>
  <dcterms:created xsi:type="dcterms:W3CDTF">2016-10-11T11:52:24Z</dcterms:created>
  <dcterms:modified xsi:type="dcterms:W3CDTF">2024-01-09T11:21:02Z</dcterms:modified>
</cp:coreProperties>
</file>